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8" r:id="rId2"/>
    <p:sldId id="259" r:id="rId3"/>
    <p:sldId id="256" r:id="rId4"/>
    <p:sldId id="274" r:id="rId5"/>
    <p:sldId id="257" r:id="rId6"/>
    <p:sldId id="258" r:id="rId7"/>
    <p:sldId id="275" r:id="rId8"/>
    <p:sldId id="264" r:id="rId9"/>
    <p:sldId id="280" r:id="rId10"/>
    <p:sldId id="281" r:id="rId11"/>
    <p:sldId id="261" r:id="rId12"/>
    <p:sldId id="262" r:id="rId13"/>
    <p:sldId id="263" r:id="rId14"/>
    <p:sldId id="278" r:id="rId15"/>
    <p:sldId id="265" r:id="rId16"/>
    <p:sldId id="271" r:id="rId17"/>
    <p:sldId id="273" r:id="rId18"/>
    <p:sldId id="267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B7E5E1-4505-4E48-89F1-B1906E4C3904}" type="datetimeFigureOut">
              <a:rPr lang="tr-TR" smtClean="0"/>
              <a:pPr/>
              <a:t>06.02.2017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8E37F0-3288-4FA8-9C26-4A4F05EF5A0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pPr algn="just"/>
            <a:r>
              <a:rPr lang="tr-TR" dirty="0" smtClean="0"/>
              <a:t>BİZ KİMİZ?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956376" cy="4104456"/>
          </a:xfrm>
        </p:spPr>
        <p:txBody>
          <a:bodyPr>
            <a:normAutofit/>
          </a:bodyPr>
          <a:lstStyle/>
          <a:p>
            <a:pPr algn="just"/>
            <a:r>
              <a:rPr lang="tr-TR" sz="2400" dirty="0" err="1" smtClean="0"/>
              <a:t>Fiz.ted</a:t>
            </a:r>
            <a:r>
              <a:rPr lang="tr-TR" sz="2400" dirty="0" smtClean="0"/>
              <a:t>.ve </a:t>
            </a:r>
            <a:r>
              <a:rPr lang="tr-TR" sz="2400" dirty="0" err="1" smtClean="0"/>
              <a:t>rehab</a:t>
            </a:r>
            <a:r>
              <a:rPr lang="tr-TR" sz="2400" dirty="0" smtClean="0"/>
              <a:t>.uzmanı </a:t>
            </a:r>
            <a:r>
              <a:rPr lang="tr-TR" sz="2400" b="1" dirty="0" err="1" smtClean="0"/>
              <a:t>Dr.Mehmet</a:t>
            </a:r>
            <a:r>
              <a:rPr lang="tr-TR" sz="2400" b="1" dirty="0" smtClean="0"/>
              <a:t> Vedat ÖZEK</a:t>
            </a:r>
          </a:p>
          <a:p>
            <a:pPr algn="just"/>
            <a:r>
              <a:rPr lang="tr-TR" sz="2400" dirty="0" smtClean="0"/>
              <a:t>Fizyoterapist </a:t>
            </a:r>
            <a:r>
              <a:rPr lang="tr-TR" sz="2400" b="1" dirty="0" smtClean="0"/>
              <a:t>Merve BÜLBÜL</a:t>
            </a:r>
          </a:p>
          <a:p>
            <a:pPr algn="just"/>
            <a:r>
              <a:rPr lang="tr-TR" dirty="0" smtClean="0"/>
              <a:t>EVRENSEKİ, Q-RESIDENS İÇİNDE</a:t>
            </a:r>
          </a:p>
          <a:p>
            <a:pPr algn="just"/>
            <a:r>
              <a:rPr lang="tr-TR" dirty="0" smtClean="0"/>
              <a:t> Fizik tedavi  ve rehabilitasyon ünitemizde</a:t>
            </a:r>
          </a:p>
          <a:p>
            <a:pPr algn="just"/>
            <a:r>
              <a:rPr lang="tr-TR" dirty="0" smtClean="0"/>
              <a:t>Her türlü kas ve eklem bozuklukları için tedaviler uygulamaktayız 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Juvenile-Scolios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196752"/>
            <a:ext cx="2808312" cy="4320480"/>
          </a:xfrm>
        </p:spPr>
      </p:pic>
      <p:pic>
        <p:nvPicPr>
          <p:cNvPr id="6" name="5 İçerik Yer Tutucusu" descr="Skolyoz-teshisi-adam-test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196752"/>
            <a:ext cx="4906888" cy="4320480"/>
          </a:xfrm>
        </p:spPr>
      </p:pic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FİZİKSEL MUAYENE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Erken yaş (</a:t>
            </a:r>
            <a:r>
              <a:rPr lang="tr-TR" dirty="0" smtClean="0"/>
              <a:t>17 yaş sınırı ) Fiziksel tedavinin</a:t>
            </a:r>
          </a:p>
          <a:p>
            <a:pPr algn="just">
              <a:buNone/>
            </a:pPr>
            <a:r>
              <a:rPr lang="tr-TR" dirty="0" smtClean="0"/>
              <a:t>   seyri için ÇOK ÖNEMLİDİR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Fiziksel tedavi </a:t>
            </a:r>
            <a:r>
              <a:rPr lang="tr-TR" dirty="0" err="1" smtClean="0"/>
              <a:t>manuel</a:t>
            </a:r>
            <a:r>
              <a:rPr lang="tr-TR" dirty="0" smtClean="0"/>
              <a:t> terapi uygulaması ve </a:t>
            </a:r>
            <a:r>
              <a:rPr lang="tr-TR" dirty="0" err="1" smtClean="0"/>
              <a:t>Schroth</a:t>
            </a:r>
            <a:r>
              <a:rPr lang="tr-TR" dirty="0" smtClean="0"/>
              <a:t> egzersiz metodunun kusursuz uygulanmasıdır.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Kişinin tedavi sürecinde katkısı büyük önem </a:t>
            </a:r>
            <a:r>
              <a:rPr lang="tr-TR" dirty="0" err="1" smtClean="0"/>
              <a:t>arzeder</a:t>
            </a:r>
            <a:endParaRPr lang="tr-TR" dirty="0" smtClean="0"/>
          </a:p>
          <a:p>
            <a:pPr algn="just">
              <a:buNone/>
            </a:pPr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None/>
            </a:pPr>
            <a:r>
              <a:rPr lang="tr-TR" dirty="0" smtClean="0"/>
              <a:t>  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ERKEN YAŞTA TEŞHİSİN ÖNEMİ NEDİR?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669979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Manuell</a:t>
            </a:r>
            <a:r>
              <a:rPr lang="tr-TR" b="1" dirty="0" smtClean="0"/>
              <a:t> terapi </a:t>
            </a:r>
            <a:r>
              <a:rPr lang="tr-TR" dirty="0" smtClean="0"/>
              <a:t>uygulamaları</a:t>
            </a:r>
          </a:p>
          <a:p>
            <a:endParaRPr lang="tr-TR" dirty="0" smtClean="0"/>
          </a:p>
          <a:p>
            <a:r>
              <a:rPr lang="tr-TR" b="1" dirty="0" err="1" smtClean="0"/>
              <a:t>Schroth</a:t>
            </a:r>
            <a:r>
              <a:rPr lang="tr-TR" b="1" dirty="0" smtClean="0"/>
              <a:t> 	egzersiz </a:t>
            </a:r>
            <a:r>
              <a:rPr lang="tr-TR" dirty="0" err="1" smtClean="0"/>
              <a:t>metodları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>
                <a:sym typeface="Wingdings" pitchFamily="2" charset="2"/>
              </a:rPr>
              <a:t>Ağrısız ve iğnesiz.</a:t>
            </a:r>
            <a:r>
              <a:rPr lang="tr-TR" b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</a:p>
          <a:p>
            <a:r>
              <a:rPr lang="tr-TR" b="1" dirty="0" smtClean="0">
                <a:solidFill>
                  <a:srgbClr val="FFFF00"/>
                </a:solidFill>
                <a:sym typeface="Wingdings" pitchFamily="2" charset="2"/>
              </a:rPr>
              <a:t>---------------</a:t>
            </a:r>
            <a:endParaRPr lang="tr-TR" b="1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tr-TR" b="1" dirty="0" smtClean="0">
                <a:solidFill>
                  <a:srgbClr val="FFFF00"/>
                </a:solidFill>
                <a:sym typeface="Wingdings" pitchFamily="2" charset="2"/>
              </a:rPr>
              <a:t>Korse uygulamaları ve Ameliyat .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5" name="4 İçerik Yer Tutucusu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8224" y="1556792"/>
            <a:ext cx="3828231" cy="3816424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GÜNCEL TEDAVİ YÖNTEMLERİ NELERDİR?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5482952" cy="1756791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İLERİ YAŞLARDA ÖNERİLEBİLİR</a:t>
            </a:r>
            <a:endParaRPr lang="tr-TR" dirty="0" smtClean="0"/>
          </a:p>
          <a:p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4 İçerik Yer Tutucusu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501008"/>
            <a:ext cx="4104456" cy="2664296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KORSE UYGULAMASI </a:t>
            </a:r>
            <a:r>
              <a:rPr lang="tr-TR" sz="3200" dirty="0" smtClean="0"/>
              <a:t>VE </a:t>
            </a:r>
            <a:r>
              <a:rPr lang="tr-TR" sz="3200" dirty="0" smtClean="0"/>
              <a:t>AMELİYAT </a:t>
            </a:r>
            <a:endParaRPr lang="tr-TR" sz="3200" dirty="0"/>
          </a:p>
        </p:txBody>
      </p:sp>
      <p:pic>
        <p:nvPicPr>
          <p:cNvPr id="1026" name="Picture 2" descr="C:\Users\pc\Desktop\SKOLYOZ GÖRSEL\omurga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52028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13013_2011_425_MOESM19_ESM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3"/>
            <a:ext cx="2915887" cy="4176463"/>
          </a:xfrm>
        </p:spPr>
      </p:pic>
      <p:pic>
        <p:nvPicPr>
          <p:cNvPr id="6" name="5 İçerik Yer Tutucusu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060849"/>
            <a:ext cx="4618856" cy="3096343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EGZERSİZLERİMİZDEN ÖRNEKLER;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Boyun ,sırt ,bel ağrısı problemleri </a:t>
            </a:r>
            <a:r>
              <a:rPr lang="tr-TR" b="1" dirty="0" smtClean="0">
                <a:solidFill>
                  <a:srgbClr val="FF0000"/>
                </a:solidFill>
              </a:rPr>
              <a:t>!</a:t>
            </a:r>
          </a:p>
          <a:p>
            <a:endParaRPr lang="tr-TR" dirty="0" smtClean="0"/>
          </a:p>
          <a:p>
            <a:r>
              <a:rPr lang="tr-TR" dirty="0" smtClean="0"/>
              <a:t>Psikolojik sorunlar ,estetik kaygılar </a:t>
            </a:r>
            <a:r>
              <a:rPr lang="tr-TR" b="1" dirty="0" smtClean="0">
                <a:solidFill>
                  <a:srgbClr val="FF0000"/>
                </a:solidFill>
              </a:rPr>
              <a:t>!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Kendine olan güvenini kaybetme ve depresyon </a:t>
            </a:r>
            <a:r>
              <a:rPr lang="tr-TR" b="1" dirty="0" smtClean="0">
                <a:solidFill>
                  <a:srgbClr val="FF0000"/>
                </a:solidFill>
              </a:rPr>
              <a:t>!</a:t>
            </a:r>
          </a:p>
          <a:p>
            <a:endParaRPr lang="tr-TR" dirty="0" smtClean="0"/>
          </a:p>
          <a:p>
            <a:r>
              <a:rPr lang="tr-TR" dirty="0" smtClean="0"/>
              <a:t>Hamilelikte ve doğumda rahatsızlıklar ve komplikasyonlar</a:t>
            </a:r>
          </a:p>
          <a:p>
            <a:endParaRPr lang="tr-TR" dirty="0" smtClean="0"/>
          </a:p>
          <a:p>
            <a:r>
              <a:rPr lang="tr-TR" dirty="0" smtClean="0"/>
              <a:t>Fonksiyonel organ işlevi bozuklukları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TEDAVİ EDİLMESSE İLERİKİ YAŞLARDA NE TİP PROBLEMLERLE KARŞILAŞIRIZ?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738531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Sporun her yaşta önemi büyüktür ve faydaları</a:t>
            </a:r>
          </a:p>
          <a:p>
            <a:pPr>
              <a:buNone/>
            </a:pPr>
            <a:r>
              <a:rPr lang="tr-TR" dirty="0" smtClean="0"/>
              <a:t>   tartışılamaz.</a:t>
            </a:r>
          </a:p>
          <a:p>
            <a:endParaRPr lang="tr-TR" dirty="0" smtClean="0"/>
          </a:p>
          <a:p>
            <a:r>
              <a:rPr lang="tr-TR" dirty="0" smtClean="0"/>
              <a:t>Ancak  bir omurga bozukluğu probleminiz varsa bu düzeltilmeden  sporun faydası değil zararı olur.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45624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DOĞRU SPORUN ÖNEMİ NEDİR?</a:t>
            </a:r>
            <a:endParaRPr lang="tr-TR" sz="3200" dirty="0"/>
          </a:p>
        </p:txBody>
      </p:sp>
      <p:pic>
        <p:nvPicPr>
          <p:cNvPr id="5" name="4 İçerik Yer Tutucusu" descr="Image result for pilates ball sitting at work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536503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Başlangıçta asimetrik yani sağ ve solu eşit çalıştırmadığımız özel </a:t>
            </a:r>
            <a:r>
              <a:rPr lang="tr-TR" dirty="0" smtClean="0"/>
              <a:t>egzersizler.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Nefes </a:t>
            </a:r>
            <a:r>
              <a:rPr lang="tr-TR" dirty="0" smtClean="0"/>
              <a:t>egzersizleri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Duruş ve denge düzeldikten sonra simetrik </a:t>
            </a:r>
            <a:r>
              <a:rPr lang="tr-TR" dirty="0" smtClean="0"/>
              <a:t>egzersizler ve her türlü </a:t>
            </a:r>
            <a:r>
              <a:rPr lang="tr-TR" dirty="0" err="1" smtClean="0"/>
              <a:t>sprotif</a:t>
            </a:r>
            <a:r>
              <a:rPr lang="tr-TR" dirty="0" smtClean="0"/>
              <a:t> aktiviteler.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SKOLYOZDA EGZERSİZ SEÇİMİNİN PÜF NOKTALARI 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Çevremizde </a:t>
            </a:r>
            <a:r>
              <a:rPr lang="tr-TR" dirty="0" err="1" smtClean="0">
                <a:solidFill>
                  <a:srgbClr val="C00000"/>
                </a:solidFill>
              </a:rPr>
              <a:t>farkındalık</a:t>
            </a:r>
            <a:r>
              <a:rPr lang="tr-TR" dirty="0" smtClean="0"/>
              <a:t> yaratarak; </a:t>
            </a:r>
            <a:r>
              <a:rPr lang="tr-TR" dirty="0" err="1" smtClean="0"/>
              <a:t>skolyozun</a:t>
            </a:r>
            <a:r>
              <a:rPr lang="tr-TR" dirty="0" smtClean="0"/>
              <a:t> ve duruş bozukluklarının birçok sağlık problemi gibi bilinçlendirilmesine katkı sağlamak .</a:t>
            </a:r>
          </a:p>
          <a:p>
            <a:endParaRPr lang="tr-TR" dirty="0" smtClean="0"/>
          </a:p>
          <a:p>
            <a:r>
              <a:rPr lang="tr-TR" dirty="0" smtClean="0"/>
              <a:t>Sağlıkla kalınız. </a:t>
            </a:r>
            <a:r>
              <a:rPr lang="tr-TR" b="1" dirty="0" smtClean="0">
                <a:sym typeface="Wingdings" pitchFamily="2" charset="2"/>
              </a:rPr>
              <a:t></a:t>
            </a:r>
            <a:endParaRPr lang="tr-TR" b="1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SKOLYOZDA </a:t>
            </a:r>
            <a:r>
              <a:rPr lang="tr-TR" dirty="0" smtClean="0">
                <a:solidFill>
                  <a:schemeClr val="accent2"/>
                </a:solidFill>
              </a:rPr>
              <a:t>FARKINDALIK</a:t>
            </a:r>
            <a:r>
              <a:rPr lang="tr-TR" dirty="0" smtClean="0"/>
              <a:t> ÖEMLİDİR!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3556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Dünya nüfusunun % 1,5-2 </a:t>
            </a:r>
          </a:p>
          <a:p>
            <a:endParaRPr lang="tr-TR" dirty="0" smtClean="0"/>
          </a:p>
          <a:p>
            <a:r>
              <a:rPr lang="tr-TR" dirty="0" smtClean="0"/>
              <a:t>Türkiye’de  </a:t>
            </a:r>
            <a:r>
              <a:rPr lang="tr-TR" dirty="0" smtClean="0"/>
              <a:t>1,5 milyon</a:t>
            </a:r>
          </a:p>
          <a:p>
            <a:endParaRPr lang="tr-TR" dirty="0" smtClean="0"/>
          </a:p>
          <a:p>
            <a:r>
              <a:rPr lang="tr-TR" dirty="0" smtClean="0"/>
              <a:t>Kızlarda erkeklere oranla 10 kat daha fazla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7" name="6 İçerik Yer Tutucusu" descr="YENİLEM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4038600" cy="379534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>SKOLYOZUN </a:t>
            </a:r>
            <a:r>
              <a:rPr lang="tr-TR" sz="3600" dirty="0" smtClean="0"/>
              <a:t>GÖRÜLME </a:t>
            </a:r>
            <a:r>
              <a:rPr lang="tr-TR" sz="3600" dirty="0" smtClean="0"/>
              <a:t>SIKLIĞI NEDİR?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536504"/>
          </a:xfrm>
        </p:spPr>
        <p:txBody>
          <a:bodyPr>
            <a:normAutofit fontScale="62500" lnSpcReduction="20000"/>
          </a:bodyPr>
          <a:lstStyle/>
          <a:p>
            <a:r>
              <a:rPr lang="tr-TR" b="1" dirty="0">
                <a:solidFill>
                  <a:schemeClr val="tx2"/>
                </a:solidFill>
              </a:rPr>
              <a:t>Omurga, </a:t>
            </a:r>
            <a:r>
              <a:rPr lang="tr-TR" dirty="0">
                <a:solidFill>
                  <a:schemeClr val="tx2"/>
                </a:solidFill>
              </a:rPr>
              <a:t>omuriliği de içine alan vücudun temel kemik yapısıdır. </a:t>
            </a:r>
            <a:endParaRPr lang="tr-TR" dirty="0" smtClean="0">
              <a:solidFill>
                <a:schemeClr val="tx2"/>
              </a:solidFill>
            </a:endParaRPr>
          </a:p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Kafa </a:t>
            </a:r>
            <a:r>
              <a:rPr lang="tr-TR" dirty="0">
                <a:solidFill>
                  <a:schemeClr val="tx2"/>
                </a:solidFill>
              </a:rPr>
              <a:t>tasından kuyruk </a:t>
            </a:r>
            <a:r>
              <a:rPr lang="tr-TR" dirty="0" smtClean="0">
                <a:solidFill>
                  <a:schemeClr val="tx2"/>
                </a:solidFill>
              </a:rPr>
              <a:t>sokumumuza kadar uzanır ve vücudumuzu ayakta ve dengede tutar</a:t>
            </a:r>
            <a:endParaRPr lang="tr-TR" dirty="0" smtClean="0">
              <a:solidFill>
                <a:schemeClr val="tx2"/>
              </a:solidFill>
            </a:endParaRPr>
          </a:p>
          <a:p>
            <a:endParaRPr lang="tr-TR" b="1" dirty="0" smtClean="0">
              <a:solidFill>
                <a:schemeClr val="tx2"/>
              </a:solidFill>
            </a:endParaRPr>
          </a:p>
          <a:p>
            <a:r>
              <a:rPr lang="tr-TR" b="1" dirty="0" smtClean="0">
                <a:solidFill>
                  <a:schemeClr val="tx2"/>
                </a:solidFill>
              </a:rPr>
              <a:t>Omurga</a:t>
            </a:r>
            <a:r>
              <a:rPr lang="tr-TR" dirty="0" smtClean="0">
                <a:solidFill>
                  <a:schemeClr val="tx2"/>
                </a:solidFill>
              </a:rPr>
              <a:t>nın </a:t>
            </a:r>
            <a:r>
              <a:rPr lang="tr-TR" dirty="0">
                <a:solidFill>
                  <a:schemeClr val="tx2"/>
                </a:solidFill>
              </a:rPr>
              <a:t>yapısında </a:t>
            </a:r>
            <a:r>
              <a:rPr lang="tr-TR" dirty="0" smtClean="0">
                <a:solidFill>
                  <a:schemeClr val="tx2"/>
                </a:solidFill>
              </a:rPr>
              <a:t>33-34 </a:t>
            </a:r>
            <a:r>
              <a:rPr lang="tr-TR" dirty="0">
                <a:solidFill>
                  <a:schemeClr val="tx2"/>
                </a:solidFill>
              </a:rPr>
              <a:t>adet kemik bulunmaktadır. Bunların her birine omur adı verilmektedir. </a:t>
            </a:r>
            <a:endParaRPr lang="tr-TR" dirty="0" smtClean="0">
              <a:solidFill>
                <a:schemeClr val="tx2"/>
              </a:solidFill>
            </a:endParaRPr>
          </a:p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Bu </a:t>
            </a:r>
            <a:r>
              <a:rPr lang="tr-TR" dirty="0">
                <a:solidFill>
                  <a:schemeClr val="tx2"/>
                </a:solidFill>
              </a:rPr>
              <a:t>omurlar sıra halinde birleşerek </a:t>
            </a:r>
            <a:r>
              <a:rPr lang="tr-TR" b="1" dirty="0">
                <a:solidFill>
                  <a:schemeClr val="tx2"/>
                </a:solidFill>
              </a:rPr>
              <a:t>omurga</a:t>
            </a:r>
            <a:r>
              <a:rPr lang="tr-TR" dirty="0">
                <a:solidFill>
                  <a:schemeClr val="tx2"/>
                </a:solidFill>
              </a:rPr>
              <a:t>yı oluşturmaktadır. </a:t>
            </a:r>
          </a:p>
        </p:txBody>
      </p:sp>
      <p:pic>
        <p:nvPicPr>
          <p:cNvPr id="5" name="4 İçerik Yer Tutucusu" descr="incapacidad-laboral-espondil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0" y="1412776"/>
            <a:ext cx="3244924" cy="4236343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OMURGAMIZ NEDİR VE NE İŞE YARAR ?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İçerik Yer Tutucusu" descr="1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4038600" cy="3096344"/>
          </a:xfrm>
        </p:spPr>
      </p:pic>
      <p:pic>
        <p:nvPicPr>
          <p:cNvPr id="6" name="5 İçerik Yer Tutucusu" descr="Untitled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168352" cy="4741987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OMURGAMIZ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Omurga </a:t>
            </a:r>
            <a:r>
              <a:rPr lang="tr-TR" b="1" dirty="0" smtClean="0">
                <a:solidFill>
                  <a:schemeClr val="tx2"/>
                </a:solidFill>
              </a:rPr>
              <a:t>omuriliğimizi </a:t>
            </a:r>
            <a:r>
              <a:rPr lang="tr-TR" b="1" dirty="0" smtClean="0">
                <a:solidFill>
                  <a:schemeClr val="tx2"/>
                </a:solidFill>
              </a:rPr>
              <a:t>koruma görevi taşır.</a:t>
            </a:r>
          </a:p>
          <a:p>
            <a:endParaRPr lang="tr-TR" b="1" dirty="0" smtClean="0">
              <a:solidFill>
                <a:schemeClr val="tx2"/>
              </a:solidFill>
            </a:endParaRPr>
          </a:p>
          <a:p>
            <a:r>
              <a:rPr lang="tr-TR" b="1" dirty="0" smtClean="0">
                <a:solidFill>
                  <a:schemeClr val="tx2"/>
                </a:solidFill>
              </a:rPr>
              <a:t>Vücudumuzun </a:t>
            </a:r>
            <a:r>
              <a:rPr lang="tr-TR" b="1" dirty="0" smtClean="0">
                <a:solidFill>
                  <a:schemeClr val="tx2"/>
                </a:solidFill>
              </a:rPr>
              <a:t>dik </a:t>
            </a:r>
            <a:r>
              <a:rPr lang="tr-TR" b="1" dirty="0" smtClean="0">
                <a:solidFill>
                  <a:schemeClr val="tx2"/>
                </a:solidFill>
              </a:rPr>
              <a:t> </a:t>
            </a:r>
            <a:r>
              <a:rPr lang="tr-TR" b="1" dirty="0" smtClean="0">
                <a:solidFill>
                  <a:schemeClr val="tx2"/>
                </a:solidFill>
              </a:rPr>
              <a:t>ve</a:t>
            </a:r>
            <a:r>
              <a:rPr lang="tr-TR" b="1" dirty="0" smtClean="0">
                <a:solidFill>
                  <a:schemeClr val="tx2"/>
                </a:solidFill>
              </a:rPr>
              <a:t> dengede durmasını sağlar.</a:t>
            </a:r>
          </a:p>
          <a:p>
            <a:pPr>
              <a:buNone/>
            </a:pPr>
            <a:endParaRPr lang="tr-TR" b="1" dirty="0" smtClean="0">
              <a:solidFill>
                <a:schemeClr val="tx2"/>
              </a:solidFill>
            </a:endParaRPr>
          </a:p>
          <a:p>
            <a:r>
              <a:rPr lang="tr-TR" b="1" dirty="0" smtClean="0">
                <a:solidFill>
                  <a:schemeClr val="tx2"/>
                </a:solidFill>
              </a:rPr>
              <a:t>Omurga </a:t>
            </a:r>
            <a:r>
              <a:rPr lang="tr-TR" b="1" dirty="0" smtClean="0">
                <a:solidFill>
                  <a:schemeClr val="tx2"/>
                </a:solidFill>
              </a:rPr>
              <a:t>ve duruş</a:t>
            </a:r>
            <a:r>
              <a:rPr lang="tr-TR" b="1" dirty="0" smtClean="0">
                <a:solidFill>
                  <a:schemeClr val="tx2"/>
                </a:solidFill>
              </a:rPr>
              <a:t> bozuklukları </a:t>
            </a:r>
            <a:r>
              <a:rPr lang="tr-TR" b="1" dirty="0" smtClean="0">
                <a:solidFill>
                  <a:schemeClr val="tx2"/>
                </a:solidFill>
              </a:rPr>
              <a:t>birçok </a:t>
            </a:r>
            <a:r>
              <a:rPr lang="tr-TR" b="1" dirty="0" smtClean="0">
                <a:solidFill>
                  <a:schemeClr val="tx2"/>
                </a:solidFill>
              </a:rPr>
              <a:t>sağlık problemleri meydana </a:t>
            </a:r>
            <a:r>
              <a:rPr lang="tr-TR" b="1" dirty="0" smtClean="0">
                <a:solidFill>
                  <a:schemeClr val="tx2"/>
                </a:solidFill>
              </a:rPr>
              <a:t>gelebilir.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OMURGA SAĞLIĞI VE ÖNEMİ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b="1" dirty="0" err="1" smtClean="0"/>
              <a:t>Skolyoz</a:t>
            </a:r>
            <a:r>
              <a:rPr lang="tr-TR" b="1" dirty="0" smtClean="0"/>
              <a:t> omurganın birçok nedene bağlı olarak </a:t>
            </a:r>
            <a:r>
              <a:rPr lang="tr-TR" b="1" dirty="0" smtClean="0"/>
              <a:t>yapısının </a:t>
            </a:r>
            <a:r>
              <a:rPr lang="tr-TR" b="1" dirty="0" smtClean="0"/>
              <a:t>mekanik olarak değişmesi </a:t>
            </a:r>
            <a:r>
              <a:rPr lang="tr-TR" b="1" dirty="0" smtClean="0"/>
              <a:t>ve </a:t>
            </a:r>
            <a:r>
              <a:rPr lang="tr-TR" b="1" dirty="0" smtClean="0"/>
              <a:t>eğrilmesidir.</a:t>
            </a:r>
          </a:p>
          <a:p>
            <a:endParaRPr lang="tr-TR" b="1" dirty="0" smtClean="0"/>
          </a:p>
          <a:p>
            <a:r>
              <a:rPr lang="tr-TR" b="1" dirty="0" smtClean="0"/>
              <a:t>Bir hastalık değil ;duruş bozukluğudur.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b="1" dirty="0" smtClean="0"/>
              <a:t>Bazı </a:t>
            </a:r>
            <a:r>
              <a:rPr lang="tr-TR" b="1" dirty="0" smtClean="0"/>
              <a:t>hastalıklarda, </a:t>
            </a:r>
            <a:r>
              <a:rPr lang="tr-TR" b="1" dirty="0" smtClean="0"/>
              <a:t>genetik </a:t>
            </a:r>
            <a:r>
              <a:rPr lang="tr-TR" b="1" dirty="0" smtClean="0"/>
              <a:t>veya fiziksel </a:t>
            </a:r>
            <a:r>
              <a:rPr lang="tr-TR" b="1" dirty="0" smtClean="0"/>
              <a:t>travma ya bağlı sebeplerden dolayı meydan gelir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4 İçerik Yer Tutucusu" descr="21brody-tmagArtic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038600" cy="3960439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SKOLYOZ NEDİR?</a:t>
            </a:r>
            <a:br>
              <a:rPr lang="tr-TR" sz="3200" dirty="0" smtClean="0"/>
            </a:br>
            <a:r>
              <a:rPr lang="tr-TR" sz="3200" dirty="0" smtClean="0"/>
              <a:t>BİR HASTALIK MIDIR?</a:t>
            </a:r>
            <a:br>
              <a:rPr lang="tr-TR" sz="3200" dirty="0" smtClean="0"/>
            </a:br>
            <a:r>
              <a:rPr lang="tr-TR" sz="3200" dirty="0" smtClean="0"/>
              <a:t>NEDEN KAYNAKLANIR?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ds00194_im03006_mcdc7_scoliosisthu_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038600" cy="3888432"/>
          </a:xfrm>
        </p:spPr>
      </p:pic>
      <p:pic>
        <p:nvPicPr>
          <p:cNvPr id="6" name="5 İçerik Yer Tutucusu" descr="Scoliosis-Systom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4038600" cy="388843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Röntgen üzerinden yapılan ölçümdür</a:t>
            </a:r>
            <a:r>
              <a:rPr lang="tr-TR" b="1" dirty="0" smtClean="0"/>
              <a:t>.</a:t>
            </a:r>
          </a:p>
          <a:p>
            <a:endParaRPr lang="tr-TR" b="1" dirty="0" smtClean="0"/>
          </a:p>
          <a:p>
            <a:r>
              <a:rPr lang="tr-TR" b="1" dirty="0" err="1" smtClean="0"/>
              <a:t>Skolyoz</a:t>
            </a:r>
            <a:r>
              <a:rPr lang="tr-TR" b="1" dirty="0" smtClean="0"/>
              <a:t> şekli ve açısı </a:t>
            </a:r>
            <a:r>
              <a:rPr lang="tr-TR" b="1" dirty="0" smtClean="0"/>
              <a:t>tedavi yöntemi ve süresi için çok </a:t>
            </a:r>
            <a:r>
              <a:rPr lang="tr-TR" b="1" dirty="0" smtClean="0"/>
              <a:t>önemlidir.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SKOLYOZ AÇISI NEDİR?</a:t>
            </a:r>
            <a:br>
              <a:rPr lang="tr-TR" sz="3600" dirty="0" smtClean="0"/>
            </a:br>
            <a:r>
              <a:rPr lang="tr-TR" sz="3600" dirty="0" smtClean="0"/>
              <a:t>AÇININ ÖNEMİ VAR MIDIR?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skolyoz-tipleri-c-egrilik-jpg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592288" cy="4248472"/>
          </a:xfrm>
        </p:spPr>
      </p:pic>
      <p:pic>
        <p:nvPicPr>
          <p:cNvPr id="7" name="6 İçerik Yer Tutucusu" descr="skolyoz-tipleri-s-egirilik-jpg_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412777"/>
            <a:ext cx="3036285" cy="424847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SKOLYOZ ÇEŞİTLERİ NELERDİR?</a:t>
            </a:r>
            <a:endParaRPr lang="tr-TR" sz="3200" dirty="0"/>
          </a:p>
        </p:txBody>
      </p:sp>
      <p:pic>
        <p:nvPicPr>
          <p:cNvPr id="1026" name="Picture 2" descr="C:\Users\pc\Desktop\SKOLYOZ GÖRSEL\591ab28989963374628339345fafff01-d3bc43e52bd61c368a0c82453d29a7a8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12776"/>
            <a:ext cx="23762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8342</TotalTime>
  <Words>331</Words>
  <Application>Microsoft Office PowerPoint</Application>
  <PresentationFormat>Ekran Gösterisi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Kalabalık</vt:lpstr>
      <vt:lpstr>BİZ KİMİZ?</vt:lpstr>
      <vt:lpstr>SKOLYOZUN GÖRÜLME SIKLIĞI NEDİR? </vt:lpstr>
      <vt:lpstr>OMURGAMIZ NEDİR VE NE İŞE YARAR ?</vt:lpstr>
      <vt:lpstr>OMURGAMIZ</vt:lpstr>
      <vt:lpstr>OMURGA SAĞLIĞI VE ÖNEMİ</vt:lpstr>
      <vt:lpstr>SKOLYOZ NEDİR? BİR HASTALIK MIDIR? NEDEN KAYNAKLANIR?</vt:lpstr>
      <vt:lpstr>Slayt 7</vt:lpstr>
      <vt:lpstr> SKOLYOZ AÇISI NEDİR? AÇININ ÖNEMİ VAR MIDIR?</vt:lpstr>
      <vt:lpstr>SKOLYOZ ÇEŞİTLERİ NELERDİR?</vt:lpstr>
      <vt:lpstr>FİZİKSEL MUAYENE</vt:lpstr>
      <vt:lpstr>ERKEN YAŞTA TEŞHİSİN ÖNEMİ NEDİR?</vt:lpstr>
      <vt:lpstr>GÜNCEL TEDAVİ YÖNTEMLERİ NELERDİR?</vt:lpstr>
      <vt:lpstr>KORSE UYGULAMASI VE AMELİYAT </vt:lpstr>
      <vt:lpstr>EGZERSİZLERİMİZDEN ÖRNEKLER;</vt:lpstr>
      <vt:lpstr>TEDAVİ EDİLMESSE İLERİKİ YAŞLARDA NE TİP PROBLEMLERLE KARŞILAŞIRIZ?</vt:lpstr>
      <vt:lpstr>DOĞRU SPORUN ÖNEMİ NEDİR?</vt:lpstr>
      <vt:lpstr>SKOLYOZDA EGZERSİZ SEÇİMİNİN PÜF NOKTALARI </vt:lpstr>
      <vt:lpstr>SKOLYOZDA FARKINDALIK ÖEMLİDİR!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BİZ KİMİZ?</dc:title>
  <dc:creator>pc</dc:creator>
  <cp:lastModifiedBy>asus</cp:lastModifiedBy>
  <cp:revision>73</cp:revision>
  <dcterms:created xsi:type="dcterms:W3CDTF">2017-01-10T13:21:57Z</dcterms:created>
  <dcterms:modified xsi:type="dcterms:W3CDTF">2017-02-06T10:43:31Z</dcterms:modified>
</cp:coreProperties>
</file>